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2" d="100"/>
          <a:sy n="82" d="100"/>
        </p:scale>
        <p:origin x="-146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IQ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234320F-056E-47D8-920C-409406BF3109}" type="datetimeFigureOut">
              <a:rPr lang="ar-IQ" smtClean="0"/>
              <a:t>01/03/1438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9EFDB36-0BC2-484E-8946-361000854479}" type="slidenum">
              <a:rPr lang="ar-IQ" smtClean="0"/>
              <a:t>‹#›</a:t>
            </a:fld>
            <a:endParaRPr lang="ar-IQ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556792"/>
            <a:ext cx="6400800" cy="1752600"/>
          </a:xfrm>
        </p:spPr>
        <p:txBody>
          <a:bodyPr/>
          <a:lstStyle/>
          <a:p>
            <a:r>
              <a:rPr lang="ar-IQ" dirty="0" smtClean="0"/>
              <a:t>Fins</a:t>
            </a: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-99392"/>
            <a:ext cx="7772400" cy="1470025"/>
          </a:xfrm>
        </p:spPr>
        <p:txBody>
          <a:bodyPr/>
          <a:lstStyle/>
          <a:p>
            <a:r>
              <a:rPr lang="ar-IQ" dirty="0" smtClean="0"/>
              <a:t>Heat Transfer</a:t>
            </a:r>
            <a:endParaRPr lang="ar-IQ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598456"/>
            <a:ext cx="2761254" cy="18386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212976"/>
            <a:ext cx="2982154" cy="1944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598457"/>
            <a:ext cx="2759832" cy="192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1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476672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Introduction </a:t>
            </a:r>
            <a:endParaRPr lang="en-US" dirty="0"/>
          </a:p>
          <a:p>
            <a:pPr algn="l" rtl="0"/>
            <a:r>
              <a:rPr lang="en-US" dirty="0"/>
              <a:t>Fins are generally used to enhance the heat transfer from a given surface. </a:t>
            </a:r>
            <a:endParaRPr lang="ar-IQ" dirty="0"/>
          </a:p>
        </p:txBody>
      </p:sp>
      <p:sp>
        <p:nvSpPr>
          <p:cNvPr id="3" name="Rectangle 2"/>
          <p:cNvSpPr/>
          <p:nvPr/>
        </p:nvSpPr>
        <p:spPr>
          <a:xfrm>
            <a:off x="539552" y="2564904"/>
            <a:ext cx="72728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Application areas of fins are: </a:t>
            </a:r>
            <a:endParaRPr lang="en-US" dirty="0"/>
          </a:p>
          <a:p>
            <a:pPr algn="l" rtl="0"/>
            <a:r>
              <a:rPr lang="en-US" dirty="0"/>
              <a:t>1. Radiators for automobiles </a:t>
            </a:r>
          </a:p>
          <a:p>
            <a:pPr algn="l" rtl="0"/>
            <a:r>
              <a:rPr lang="en-US" dirty="0"/>
              <a:t>2. Heat exchangers of a wide variety, used in different industries </a:t>
            </a:r>
          </a:p>
          <a:p>
            <a:pPr algn="l" rtl="0"/>
            <a:r>
              <a:rPr lang="en-US" dirty="0"/>
              <a:t>3. Cooling of electric motors, transformers, etc. </a:t>
            </a:r>
          </a:p>
          <a:p>
            <a:pPr algn="l" rtl="0"/>
            <a:r>
              <a:rPr lang="en-US" dirty="0"/>
              <a:t>4. Cooling of electronic </a:t>
            </a:r>
            <a:r>
              <a:rPr lang="en-US" dirty="0" smtClean="0"/>
              <a:t>equipment, </a:t>
            </a:r>
            <a:r>
              <a:rPr lang="en-US" dirty="0"/>
              <a:t>chips, I.C. boards etc. </a:t>
            </a:r>
          </a:p>
        </p:txBody>
      </p:sp>
    </p:spTree>
    <p:extLst>
      <p:ext uri="{BB962C8B-B14F-4D97-AF65-F5344CB8AC3E}">
        <p14:creationId xmlns:p14="http://schemas.microsoft.com/office/powerpoint/2010/main" val="68164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b="1" dirty="0"/>
              <a:t>Types of fins: </a:t>
            </a:r>
            <a:endParaRPr lang="en-US" dirty="0"/>
          </a:p>
          <a:p>
            <a:pPr algn="l" rtl="0"/>
            <a:r>
              <a:rPr lang="en-US" dirty="0"/>
              <a:t>There are innumerable types of fins used in practice some of the more common types are shown in Fig. </a:t>
            </a:r>
            <a:endParaRPr lang="ar-IQ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46203"/>
            <a:ext cx="6335172" cy="3631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5576" y="5460032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Fins of rectangular(a), </a:t>
            </a:r>
            <a:r>
              <a:rPr lang="en-US" dirty="0" smtClean="0"/>
              <a:t>circular(</a:t>
            </a:r>
            <a:r>
              <a:rPr lang="en-US" dirty="0" err="1" smtClean="0"/>
              <a:t>i</a:t>
            </a:r>
            <a:r>
              <a:rPr lang="en-US" dirty="0" smtClean="0"/>
              <a:t>), </a:t>
            </a:r>
            <a:r>
              <a:rPr lang="en-US" dirty="0"/>
              <a:t>triangular(d), </a:t>
            </a:r>
            <a:r>
              <a:rPr lang="en-US" dirty="0" smtClean="0"/>
              <a:t>and </a:t>
            </a:r>
            <a:r>
              <a:rPr lang="en-US" dirty="0"/>
              <a:t>conical(g)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5936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60648"/>
            <a:ext cx="2261702" cy="18810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212976"/>
            <a:ext cx="3612778" cy="28424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77411"/>
            <a:ext cx="3453798" cy="46050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81628"/>
            <a:ext cx="2819772" cy="186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579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490" y="980728"/>
            <a:ext cx="4487266" cy="344602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06" y="980728"/>
            <a:ext cx="3936437" cy="344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52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632" y="260648"/>
            <a:ext cx="4043134" cy="40077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47735" y="4509120"/>
                <a:ext cx="8352928" cy="11001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l" rtl="0"/>
                <a:r>
                  <a:rPr lang="en-US" sz="1400" dirty="0"/>
                  <a:t>Energy going into the element by conduction = </a:t>
                </a:r>
                <a:endParaRPr lang="en-US" sz="1400" dirty="0" smtClean="0"/>
              </a:p>
              <a:p>
                <a:pPr algn="l" rtl="0"/>
                <a:r>
                  <a:rPr lang="en-US" sz="1400" dirty="0" smtClean="0"/>
                  <a:t>(</a:t>
                </a:r>
                <a:r>
                  <a:rPr lang="en-US" sz="1400" dirty="0"/>
                  <a:t>Energy leaving the element by conduction) + Energy leaving the surface of the element by convection)</a:t>
                </a:r>
              </a:p>
              <a:p>
                <a:pPr algn="l" rtl="0"/>
                <a:r>
                  <a:rPr lang="en-US" dirty="0"/>
                  <a:t> </a:t>
                </a:r>
              </a:p>
              <a:p>
                <a:pPr algn="l" rt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𝑑𝑥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𝑐𝑜𝑛𝑣</m:t>
                          </m:r>
                        </m:sub>
                      </m:sSub>
                    </m:oMath>
                  </m:oMathPara>
                </a14:m>
                <a:endParaRPr lang="ar-IQ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35" y="4509120"/>
                <a:ext cx="8352928" cy="1100109"/>
              </a:xfrm>
              <a:prstGeom prst="rect">
                <a:avLst/>
              </a:prstGeom>
              <a:blipFill rotWithShape="1">
                <a:blip r:embed="rId3"/>
                <a:stretch>
                  <a:fillRect l="-146" t="-1111" b="-111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2853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</TotalTime>
  <Words>129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Heat Transfer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 - ANAS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Heat Transfer</dc:title>
  <dc:creator>DR.Ahmed Saker</dc:creator>
  <cp:lastModifiedBy>DR.Ahmed Saker</cp:lastModifiedBy>
  <cp:revision>5</cp:revision>
  <dcterms:created xsi:type="dcterms:W3CDTF">2016-11-30T18:53:27Z</dcterms:created>
  <dcterms:modified xsi:type="dcterms:W3CDTF">2016-11-30T19:38:46Z</dcterms:modified>
</cp:coreProperties>
</file>